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7" r:id="rId4"/>
    <p:sldId id="268" r:id="rId5"/>
    <p:sldId id="269" r:id="rId6"/>
    <p:sldId id="270" r:id="rId7"/>
    <p:sldId id="271" r:id="rId8"/>
    <p:sldId id="272" r:id="rId9"/>
    <p:sldId id="261" r:id="rId10"/>
    <p:sldId id="262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</p:sldIdLst>
  <p:sldSz cx="12192000" cy="6858000"/>
  <p:notesSz cx="6858000" cy="9144000"/>
  <p:embeddedFontLst>
    <p:embeddedFont>
      <p:font typeface="나눔바른고딕" panose="020B0603020101020101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고딕 ExtraBold" panose="020B0600000101010101" charset="-127"/>
      <p:bold r:id="rId26"/>
    </p:embeddedFont>
    <p:embeddedFont>
      <p:font typeface="나눔바른고딕 Light" panose="020B0603020101020101" pitchFamily="50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C0392B"/>
    <a:srgbClr val="9BBB59"/>
    <a:srgbClr val="F39C12"/>
    <a:srgbClr val="16A085"/>
    <a:srgbClr val="2980B9"/>
    <a:srgbClr val="929292"/>
    <a:srgbClr val="C2C2C2"/>
    <a:srgbClr val="B64438"/>
    <a:srgbClr val="DA8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4" autoAdjust="0"/>
    <p:restoredTop sz="68777" autoAdjust="0"/>
  </p:normalViewPr>
  <p:slideViewPr>
    <p:cSldViewPr snapToGrid="0" showGuides="1">
      <p:cViewPr varScale="1">
        <p:scale>
          <a:sx n="42" d="100"/>
          <a:sy n="42" d="100"/>
        </p:scale>
        <p:origin x="324" y="48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9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F0D9C-460F-4562-909B-E59837C6D4F1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C2008-95CC-4176-8D98-148B062BC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595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 저희 조는 컴퓨터 공학과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학번 최인규입니다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계의 샛별 ‘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’에 대해서 발표하도록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뜨고 있는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들어 본적 있으신가요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많이들 들어보셨을 거라 생각 되는데요</a:t>
            </a: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계에서 급속도로 성장하고 있는 ‘샛별’과 같은 디바이스입니다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250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장점에 대해서 설명 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번째로 ‘작고 가볍다’입니다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크기가 작고 가볍기 때문에 들고 다니실 때 손쉽게 쓸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 ‘특수한 환경에서 쓰기 적합하다’입니다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특성인 무인항공기 덕분에 우리가 헬기를 타고 직접 갈 수 없었던 화산지역 또는 재해지역을 촬영할 때 문제없이 촬영할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셋째로 ‘경제적’입니다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이유는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가격은 아무리 비싸도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천만원대입니다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사람이 타는 헬기 같은 경우에는 기본적으로 천만 원 이상을 호가하기 때문에 확실히 경제적으로 쓸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넷째로 ‘발전가능성이 높다’입니다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이제 점차 많은 기업에서 개발하려고 하는 대상입니다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굳이 촬영용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아니더라도 배달용 혹은 인명구조용으로 발전하고 있는데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머지않아 우리의 실생활에서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자연스럽게 자리 잡을 날이 올 것 이라고 생각됩니다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이상으로 발표를 마치겠습니다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646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컴퓨터공학과 </a:t>
            </a:r>
            <a:r>
              <a:rPr lang="en-US" altLang="ko-KR" dirty="0" smtClean="0"/>
              <a:t>15</a:t>
            </a:r>
            <a:r>
              <a:rPr lang="ko-KR" altLang="en-US" dirty="0" smtClean="0"/>
              <a:t>학번 유석환입니다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저는 앞서 소개한 장점들을 바탕으로 현재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어떻게 쓰이고</a:t>
            </a:r>
            <a:r>
              <a:rPr lang="ko-KR" altLang="en-US" baseline="0" dirty="0" smtClean="0"/>
              <a:t> 있는지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 어떻게 발전하고 있는지에 대해 구체적으로 알아보도록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키덜트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드론인데요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키덜트란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키드와 </a:t>
            </a:r>
            <a:r>
              <a:rPr lang="ko-KR" altLang="en-US" baseline="0" dirty="0" err="1" smtClean="0"/>
              <a:t>어덜트의</a:t>
            </a:r>
            <a:r>
              <a:rPr lang="ko-KR" altLang="en-US" baseline="0" dirty="0" smtClean="0"/>
              <a:t> 합성어로</a:t>
            </a:r>
            <a:r>
              <a:rPr lang="en-US" altLang="ko-KR" baseline="0" dirty="0" smtClean="0"/>
              <a:t> ‘</a:t>
            </a:r>
            <a:r>
              <a:rPr lang="ko-KR" altLang="en-US" baseline="0" dirty="0" smtClean="0"/>
              <a:t>아이들 같은 감성과 취향을 지닌 어른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을 뜻합니다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그냥 장난감이라고 생각하시면 </a:t>
            </a:r>
            <a:r>
              <a:rPr lang="ko-KR" altLang="en-US" baseline="0" dirty="0" err="1" smtClean="0"/>
              <a:t>편하실거에요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사진에 있는 </a:t>
            </a:r>
            <a:r>
              <a:rPr lang="ko-KR" altLang="en-US" baseline="0" dirty="0" err="1" smtClean="0"/>
              <a:t>쿼드콥터와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파워업은</a:t>
            </a:r>
            <a:r>
              <a:rPr lang="ko-KR" altLang="en-US" baseline="0" dirty="0" smtClean="0"/>
              <a:t> 대표적인 </a:t>
            </a:r>
            <a:r>
              <a:rPr lang="ko-KR" altLang="en-US" baseline="0" dirty="0" err="1" smtClean="0"/>
              <a:t>키덜트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드론입니다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5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아마 예능 프로그램이나 각종 뉴스에서 한번쯤을 보셨을 법한 </a:t>
            </a:r>
            <a:r>
              <a:rPr lang="ko-KR" altLang="en-US" dirty="0" err="1" smtClean="0"/>
              <a:t>헬리캠입니다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이미 친숙하신 분들도 </a:t>
            </a:r>
            <a:r>
              <a:rPr lang="ko-KR" altLang="en-US" baseline="0" dirty="0" err="1" smtClean="0"/>
              <a:t>계실텐데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작고 가벼운 점과 경제적인 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</a:t>
            </a:r>
            <a:r>
              <a:rPr lang="ko-KR" altLang="en-US" baseline="0" dirty="0" smtClean="0"/>
              <a:t>무엇보다 사람이 </a:t>
            </a:r>
            <a:r>
              <a:rPr lang="ko-KR" altLang="en-US" baseline="0" dirty="0" smtClean="0"/>
              <a:t>갈 수 없는 곳을 갈 수 있는 등 상당히 많은 장점을 가지고 있는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가장 대표적인 실생활 </a:t>
            </a:r>
            <a:r>
              <a:rPr lang="ko-KR" altLang="en-US" dirty="0" err="1" smtClean="0"/>
              <a:t>드론입니다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18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방금까지</a:t>
            </a:r>
            <a:r>
              <a:rPr lang="ko-KR" altLang="en-US" dirty="0" smtClean="0"/>
              <a:t> 소개한 </a:t>
            </a:r>
            <a:r>
              <a:rPr lang="ko-KR" altLang="en-US" dirty="0" err="1" smtClean="0"/>
              <a:t>드론은</a:t>
            </a:r>
            <a:r>
              <a:rPr lang="ko-KR" altLang="en-US" dirty="0" smtClean="0"/>
              <a:t> 현재 쓰이고 있는 </a:t>
            </a:r>
            <a:r>
              <a:rPr lang="ko-KR" altLang="en-US" dirty="0" err="1" smtClean="0"/>
              <a:t>드론이고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발전 가능성이 높은 </a:t>
            </a:r>
            <a:r>
              <a:rPr lang="ko-KR" altLang="en-US" dirty="0" err="1" smtClean="0"/>
              <a:t>드론들에</a:t>
            </a:r>
            <a:r>
              <a:rPr lang="ko-KR" altLang="en-US" dirty="0" smtClean="0"/>
              <a:t> 대해 살펴보도록 하겠습니다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혹시 택배 많이 이용하시나요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dirty="0" smtClean="0"/>
              <a:t>독일에 본사를 둔 세계 최고의 물류 기업인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DHL</a:t>
            </a:r>
            <a:r>
              <a:rPr lang="ko-KR" altLang="en-US" baseline="0" dirty="0" smtClean="0"/>
              <a:t>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소규모 택배를 배달하는 </a:t>
            </a:r>
            <a:r>
              <a:rPr lang="ko-KR" altLang="en-US" baseline="0" dirty="0" err="1" smtClean="0"/>
              <a:t>드론을</a:t>
            </a:r>
            <a:r>
              <a:rPr lang="ko-KR" altLang="en-US" baseline="0" dirty="0" smtClean="0"/>
              <a:t> 개발하고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통신 사업을 </a:t>
            </a:r>
            <a:r>
              <a:rPr lang="ko-KR" altLang="en-US" baseline="0" dirty="0" err="1" smtClean="0"/>
              <a:t>하고있는</a:t>
            </a:r>
            <a:r>
              <a:rPr lang="ko-KR" altLang="en-US" baseline="0" dirty="0" smtClean="0"/>
              <a:t> 한국 기업</a:t>
            </a:r>
            <a:r>
              <a:rPr lang="en-US" altLang="ko-KR" baseline="0" dirty="0" smtClean="0"/>
              <a:t> KT</a:t>
            </a:r>
            <a:r>
              <a:rPr lang="ko-KR" altLang="en-US" baseline="0" dirty="0" smtClean="0"/>
              <a:t>는 재난지역에 일시적으로 인터넷을 보급하는 </a:t>
            </a:r>
            <a:r>
              <a:rPr lang="ko-KR" altLang="en-US" baseline="0" dirty="0" err="1" smtClean="0"/>
              <a:t>드론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LTE</a:t>
            </a:r>
            <a:r>
              <a:rPr lang="ko-KR" altLang="en-US" baseline="0" dirty="0" smtClean="0"/>
              <a:t>를 개발하고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두 </a:t>
            </a:r>
            <a:r>
              <a:rPr lang="ko-KR" altLang="en-US" baseline="0" dirty="0" err="1" smtClean="0"/>
              <a:t>드론</a:t>
            </a:r>
            <a:r>
              <a:rPr lang="ko-KR" altLang="en-US" baseline="0" dirty="0" smtClean="0"/>
              <a:t> 모두 단점을 보완하는 단계이고</a:t>
            </a:r>
            <a:r>
              <a:rPr lang="en-US" altLang="ko-KR" baseline="0" dirty="0" smtClean="0"/>
              <a:t>, 5</a:t>
            </a:r>
            <a:r>
              <a:rPr lang="ko-KR" altLang="en-US" baseline="0" dirty="0" smtClean="0"/>
              <a:t>년 이내에 상용화 될 것으로 기대하고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938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밖에도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많은 </a:t>
            </a:r>
            <a:r>
              <a:rPr lang="ko-KR" altLang="en-US" baseline="0" dirty="0" err="1" smtClean="0"/>
              <a:t>드론들이</a:t>
            </a:r>
            <a:r>
              <a:rPr lang="ko-KR" altLang="en-US" baseline="0" dirty="0" smtClean="0"/>
              <a:t> 기획되고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사진에 있는 </a:t>
            </a:r>
            <a:r>
              <a:rPr lang="ko-KR" altLang="en-US" baseline="0" dirty="0" smtClean="0"/>
              <a:t>해양 구조 </a:t>
            </a:r>
            <a:r>
              <a:rPr lang="ko-KR" altLang="en-US" baseline="0" dirty="0" err="1" smtClean="0"/>
              <a:t>드론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소방 </a:t>
            </a:r>
            <a:r>
              <a:rPr lang="ko-KR" altLang="en-US" baseline="0" dirty="0" err="1" smtClean="0"/>
              <a:t>드론</a:t>
            </a:r>
            <a:r>
              <a:rPr lang="ko-KR" altLang="en-US" baseline="0" dirty="0" smtClean="0"/>
              <a:t> 뿐만 아니라 산불 진압 </a:t>
            </a:r>
            <a:r>
              <a:rPr lang="ko-KR" altLang="en-US" baseline="0" dirty="0" err="1" smtClean="0"/>
              <a:t>드론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지진파 탐지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드론</a:t>
            </a:r>
            <a:r>
              <a:rPr lang="ko-KR" altLang="en-US" baseline="0" dirty="0" smtClean="0"/>
              <a:t> 등 많은 잠재적인 분야에서 발전하고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30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</a:t>
            </a:r>
            <a:r>
              <a:rPr lang="ko-KR" altLang="en-US" baseline="0" dirty="0" smtClean="0"/>
              <a:t> 많은 장점을 가진 만큼 많은 단점 또한 가지고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먼저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헬기나 제트기보다는 훨씬 작고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경제적이지만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그래도 </a:t>
            </a:r>
            <a:r>
              <a:rPr lang="en-US" altLang="ko-KR" baseline="0" dirty="0" smtClean="0"/>
              <a:t>5kg</a:t>
            </a:r>
            <a:r>
              <a:rPr lang="ko-KR" altLang="en-US" baseline="0" dirty="0" smtClean="0"/>
              <a:t>이 넘는 쇳덩어리를 다루기 때문에 안전사고가 발생할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개인이 다치는 것 뿐만 아니라 건물 </a:t>
            </a:r>
            <a:r>
              <a:rPr lang="ko-KR" altLang="en-US" dirty="0" smtClean="0"/>
              <a:t>충돌 등 자칫 대형사고로 </a:t>
            </a:r>
            <a:r>
              <a:rPr lang="ko-KR" altLang="en-US" dirty="0" smtClean="0"/>
              <a:t>연결될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7203C-3AC0-4A23-B9D3-2F9D13E09E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25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이런 안전상의 이유로 아직은 항공법에 속하기 때문에 발전에 </a:t>
            </a:r>
            <a:r>
              <a:rPr lang="ko-KR" altLang="en-US" dirty="0" smtClean="0"/>
              <a:t>제약</a:t>
            </a:r>
            <a:r>
              <a:rPr lang="ko-KR" altLang="en-US" baseline="0" dirty="0" smtClean="0"/>
              <a:t>이 많은 상황입니다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 국내에서는 </a:t>
            </a:r>
            <a:r>
              <a:rPr lang="ko-KR" altLang="en-US" dirty="0" smtClean="0"/>
              <a:t>인구 밀집도가 높기 </a:t>
            </a:r>
            <a:r>
              <a:rPr lang="ko-KR" altLang="en-US" baseline="0" dirty="0" smtClean="0"/>
              <a:t>때문에 </a:t>
            </a:r>
            <a:r>
              <a:rPr lang="ko-KR" altLang="en-US" dirty="0" smtClean="0"/>
              <a:t>해외보다 더 </a:t>
            </a:r>
            <a:r>
              <a:rPr lang="ko-KR" altLang="en-US" dirty="0" smtClean="0"/>
              <a:t>엄격한 제약을 받고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7203C-3AC0-4A23-B9D3-2F9D13E09E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376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무엇보다 가장 중요한 부분인데요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바로 악의적인 부분으로 사용하는 것입니다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마약을 거래하는데 쓰이거나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테러리스트들이 테러의 도구로 사용하는 등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비윤리적인 사용을 억제해야 하는 숙제도 남아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7203C-3AC0-4A23-B9D3-2F9D13E09E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801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컴퓨터와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그리고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의 공통점이</a:t>
            </a:r>
            <a:r>
              <a:rPr lang="ko-KR" altLang="en-US" baseline="0" dirty="0" smtClean="0"/>
              <a:t> 무엇인지 아시는 분 있으신가요</a:t>
            </a:r>
            <a:r>
              <a:rPr lang="en-US" altLang="ko-KR" baseline="0" dirty="0" smtClean="0"/>
              <a:t>? (</a:t>
            </a:r>
            <a:r>
              <a:rPr lang="ko-KR" altLang="en-US" baseline="0" dirty="0" smtClean="0"/>
              <a:t>앞서 소개해드린 </a:t>
            </a:r>
            <a:r>
              <a:rPr lang="ko-KR" altLang="en-US" baseline="0" dirty="0" err="1" smtClean="0"/>
              <a:t>드론의</a:t>
            </a:r>
            <a:r>
              <a:rPr lang="ko-KR" altLang="en-US" baseline="0" dirty="0" smtClean="0"/>
              <a:t> 역사와 관련이 있습니다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바로 처음엔 군</a:t>
            </a:r>
            <a:r>
              <a:rPr lang="ko-KR" altLang="en-US" baseline="0" dirty="0" smtClean="0"/>
              <a:t>사적 용도로 설계되어서 전쟁에서 승리하기 위한 도구로 사용되었다는 점입니다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그러나 점차 편리한 쪽으로 발전하기 시작했고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현재는 없어서는 안 될 존재들이 되었습니다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7203C-3AC0-4A23-B9D3-2F9D13E09E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69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드론</a:t>
            </a:r>
            <a:r>
              <a:rPr lang="ko-KR" altLang="en-US" dirty="0" smtClean="0"/>
              <a:t> 또한 마찬가지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처음엔 군사적 목적으로 고안되었지만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지금은 편리함을 추구하는 쪽으로 개발되고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단점 및 한계점을 보완한다는 전제 하에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우리에게 없어서는 안 될 존재가 될 것이라고 전망하고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드론이</a:t>
            </a:r>
            <a:r>
              <a:rPr lang="ko-KR" altLang="en-US" baseline="0" dirty="0" smtClean="0"/>
              <a:t> 다양한 분야로 발전하고 있는 만큼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컴퓨터공학과 학우 분들 뿐만 아니라 다른 과 학우 분들도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IT</a:t>
            </a:r>
            <a:r>
              <a:rPr lang="ko-KR" altLang="en-US" baseline="0" dirty="0" smtClean="0"/>
              <a:t>계에서 가장 각광받고 샛별인 </a:t>
            </a:r>
            <a:r>
              <a:rPr lang="ko-KR" altLang="en-US" baseline="0" dirty="0" err="1" smtClean="0"/>
              <a:t>드론에</a:t>
            </a:r>
            <a:r>
              <a:rPr lang="ko-KR" altLang="en-US" baseline="0" dirty="0" smtClean="0"/>
              <a:t> 대해 관심을 가져보면 좋을 것 같습니다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이상으로 발표를 마치겠습니다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7203C-3AC0-4A23-B9D3-2F9D13E09E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358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정의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활용방안과 발전 그리고 한계점 순서로 발표하겠습니다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90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드론이란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무인 항공기 또는 무인 비행체를 뜻하는 용어입니다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4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화석연료 혹은 전기를 동력으로 하는 엔진 및 모터가 있어야 하며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2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조종하는 사람이 타고 있지 않아야 한다는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53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포탄이나 미사일등은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아닙니다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063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어렸을 때 한번쯤은 사보고 싶었던 사진과 같은 무인 조종헬기 등도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드론으로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8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아주 예전부터 고안되기 시작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1500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년대 초기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조선에서 연산군이 폭정을 펼치고 있을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이탈리아에서는 레오나르도 다빈치에 의해서 고안되었습니다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같은 사진으로 스케치 되었는데 기존의 새의 날개를 이용한 비행체와는 전혀 다른 새롭고 창의적인 비행체였습니다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923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실체화 된 것은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세기 초반인데 그 시대와 맞게 군사용으로 설계되었습니다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당시 세계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차전 당시 폭탄을 실을 수 있게 설계되었는데 다음과 같은 사진이 최초의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드론이라고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1917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미국에서 만들어진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스페리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에어리얼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토페토라는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계속해서 발전하여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1918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캐더링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버그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1930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DH-82 Queen BE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사진과 같은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탑재된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MQ-9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드론까지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개발되어진 상태입니다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전쟁에서 폭격을 위한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이제는 정찰용을 지나서 다목적 전쟁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드론으로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발전되었습니다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전쟁으로 시작했지만 현재의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전쟁용으로 설계되지만은 않았습니다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흔히 볼 수 있는 형태의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드론으로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발전한 것이 지금 시대의 상황입니다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C2008-95CC-4176-8D98-148B062BC6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2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035352" y="25514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035352" y="3128173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35352" y="37048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035352" y="4267509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035352" y="4830143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035352" y="536464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35352" y="591320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112752" y="1213748"/>
            <a:ext cx="0" cy="1273359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12752" y="2736816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12752" y="331351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2752" y="390830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2752" y="44709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2752" y="500544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112752" y="5549986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82894" y="2009579"/>
            <a:ext cx="44992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</a:t>
            </a:r>
            <a:r>
              <a:rPr lang="ko-KR" altLang="en-US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계의 샛별</a:t>
            </a:r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r"/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4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</a:t>
            </a:r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20707" y="5052344"/>
            <a:ext cx="4192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201533885 </a:t>
            </a:r>
            <a:r>
              <a:rPr lang="ko-KR" altLang="en-US" sz="3000" dirty="0" smtClean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최인규</a:t>
            </a:r>
            <a:endParaRPr lang="en-US" altLang="ko-KR" sz="3000" dirty="0" smtClean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3000" dirty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201533792 </a:t>
            </a:r>
            <a:r>
              <a:rPr lang="ko-KR" altLang="en-US" sz="3000" dirty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유석환 </a:t>
            </a:r>
            <a:r>
              <a:rPr lang="ko-KR" altLang="en-US" sz="3000" dirty="0" smtClean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000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1506814"/>
            <a:ext cx="712250" cy="5027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94" y="2485963"/>
            <a:ext cx="3184003" cy="31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65974" y="3820885"/>
            <a:ext cx="2791377" cy="632361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492824" y="3820885"/>
            <a:ext cx="2791377" cy="632361"/>
          </a:xfrm>
          <a:prstGeom prst="round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19674" y="3820885"/>
            <a:ext cx="2791377" cy="632361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346523" y="3820885"/>
            <a:ext cx="2791377" cy="632361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>
            <a:off x="1978603" y="3607129"/>
            <a:ext cx="206457" cy="213756"/>
          </a:xfrm>
          <a:prstGeom prst="triangle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>
            <a:off x="7108904" y="3607129"/>
            <a:ext cx="206457" cy="213756"/>
          </a:xfrm>
          <a:prstGeom prst="triangle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/>
          <p:cNvSpPr/>
          <p:nvPr/>
        </p:nvSpPr>
        <p:spPr>
          <a:xfrm flipV="1">
            <a:off x="9614790" y="4453246"/>
            <a:ext cx="206457" cy="213756"/>
          </a:xfrm>
          <a:prstGeom prst="triangle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flipV="1">
            <a:off x="4554633" y="4453246"/>
            <a:ext cx="206457" cy="213756"/>
          </a:xfrm>
          <a:prstGeom prst="triangl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57501" y="4886521"/>
            <a:ext cx="3000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특수한 환경에서 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쓰기 적합하다</a:t>
            </a:r>
            <a:endParaRPr lang="ko-KR" alt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8575548" y="5023481"/>
            <a:ext cx="256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발전 가능성이 높다</a:t>
            </a:r>
            <a:endParaRPr lang="ko-KR" alt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6045469" y="2650634"/>
            <a:ext cx="233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경제적이다</a:t>
            </a:r>
            <a:endParaRPr lang="ko-KR" alt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1294999" y="2616872"/>
            <a:ext cx="233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작고 가볍다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975229" y="4794188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01</a:t>
            </a:r>
            <a:endParaRPr lang="ko-KR" altLang="en-US" sz="5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92824" y="2486701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02</a:t>
            </a:r>
            <a:endParaRPr lang="ko-KR" altLang="en-US" sz="5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85455" y="4794188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03</a:t>
            </a:r>
            <a:endParaRPr lang="ko-KR" altLang="en-US" sz="5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51355" y="2490536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04</a:t>
            </a:r>
            <a:endParaRPr lang="ko-KR" altLang="en-US" sz="5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118" y="4025476"/>
            <a:ext cx="216000" cy="216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68" y="4022402"/>
            <a:ext cx="216000" cy="216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61" y="4017727"/>
            <a:ext cx="216000" cy="216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92" y="4015739"/>
            <a:ext cx="216000" cy="216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288301" y="58481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장점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707801" y="1226200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7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396" y="5631161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쿼드콥터</a:t>
            </a:r>
            <a:endParaRPr lang="en-US" altLang="ko-KR" dirty="0"/>
          </a:p>
          <a:p>
            <a:pPr algn="ctr"/>
            <a:r>
              <a:rPr lang="en-US" altLang="ko-KR" dirty="0"/>
              <a:t>http://me2.do/xDiImAky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511254" y="5631161"/>
            <a:ext cx="2823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파워업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3.0</a:t>
            </a:r>
          </a:p>
          <a:p>
            <a:pPr algn="ctr"/>
            <a:r>
              <a:rPr lang="en-US" altLang="ko-KR" dirty="0"/>
              <a:t>http://me2.do/5emgR0NI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7" y="2146212"/>
            <a:ext cx="4860000" cy="324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" name="그림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59" y="2146212"/>
            <a:ext cx="4860000" cy="3240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/>
          <p:cNvSpPr txBox="1"/>
          <p:nvPr/>
        </p:nvSpPr>
        <p:spPr>
          <a:xfrm>
            <a:off x="4288301" y="583157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쓰이는 </a:t>
            </a:r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1496" y="1349974"/>
            <a:ext cx="318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키덜트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</a:t>
            </a:r>
            <a:endParaRPr lang="en-US" altLang="ko-KR" sz="2000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798032" y="1241499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0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6500" y="5530510"/>
            <a:ext cx="2805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헬리캠</a:t>
            </a:r>
            <a:endParaRPr lang="en-US" altLang="ko-KR" dirty="0"/>
          </a:p>
          <a:p>
            <a:pPr algn="ctr"/>
            <a:r>
              <a:rPr lang="en-US" altLang="ko-KR" dirty="0"/>
              <a:t>http://me2.do/FdPZpE6O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451937" y="5540753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KBS ‘1</a:t>
            </a:r>
            <a:r>
              <a:rPr lang="ko-KR" altLang="en-US" dirty="0" smtClean="0"/>
              <a:t>박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일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방송장면</a:t>
            </a:r>
            <a:endParaRPr lang="en-US" altLang="ko-KR" dirty="0" smtClean="0"/>
          </a:p>
          <a:p>
            <a:pPr algn="ctr"/>
            <a:r>
              <a:rPr lang="en-US" altLang="ko-KR" dirty="0"/>
              <a:t>http://me2.do/5wKsOmkU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88" y="2113520"/>
            <a:ext cx="4860000" cy="324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29" y="2113520"/>
            <a:ext cx="4860000" cy="3240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TextBox 8"/>
          <p:cNvSpPr txBox="1"/>
          <p:nvPr/>
        </p:nvSpPr>
        <p:spPr>
          <a:xfrm>
            <a:off x="4288301" y="583157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쓰이는 </a:t>
            </a:r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1496" y="1349974"/>
            <a:ext cx="318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방송용 </a:t>
            </a:r>
            <a:r>
              <a:rPr lang="ko-KR" altLang="en-US" sz="2000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798032" y="1241499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3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6648" y="5588549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DHL </a:t>
            </a:r>
            <a:r>
              <a:rPr lang="ko-KR" altLang="en-US" dirty="0" smtClean="0"/>
              <a:t>택배 </a:t>
            </a:r>
            <a:r>
              <a:rPr lang="ko-KR" altLang="en-US" dirty="0" err="1" smtClean="0"/>
              <a:t>드론</a:t>
            </a:r>
            <a:endParaRPr lang="en-US" altLang="ko-KR" dirty="0" smtClean="0"/>
          </a:p>
          <a:p>
            <a:pPr algn="ctr"/>
            <a:r>
              <a:rPr lang="en-US" altLang="ko-KR" dirty="0"/>
              <a:t>http://me2.do/55VeoRnr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483882" y="5588549"/>
            <a:ext cx="2584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KT </a:t>
            </a:r>
            <a:r>
              <a:rPr lang="ko-KR" altLang="en-US" dirty="0" err="1" smtClean="0"/>
              <a:t>드론</a:t>
            </a:r>
            <a:r>
              <a:rPr lang="en-US" altLang="ko-KR" dirty="0" smtClean="0"/>
              <a:t>LTE</a:t>
            </a:r>
          </a:p>
          <a:p>
            <a:pPr algn="ctr"/>
            <a:r>
              <a:rPr lang="en-US" altLang="ko-KR" dirty="0" smtClean="0"/>
              <a:t>http</a:t>
            </a:r>
            <a:r>
              <a:rPr lang="en-US" altLang="ko-KR" dirty="0"/>
              <a:t>://me2.do/xjrwjJw9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39" y="2113520"/>
            <a:ext cx="4860000" cy="324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256" y="2113520"/>
            <a:ext cx="4860000" cy="3240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TextBox 9"/>
          <p:cNvSpPr txBox="1"/>
          <p:nvPr/>
        </p:nvSpPr>
        <p:spPr>
          <a:xfrm>
            <a:off x="4344664" y="58348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가까운 미래의 </a:t>
            </a:r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1496" y="1349974"/>
            <a:ext cx="318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이내에 상용화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798032" y="1241499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6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4625" y="5525806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소방 </a:t>
            </a:r>
            <a:r>
              <a:rPr lang="ko-KR" altLang="en-US" dirty="0" err="1" smtClean="0"/>
              <a:t>드론</a:t>
            </a:r>
            <a:endParaRPr lang="en-US" altLang="ko-KR" dirty="0" smtClean="0"/>
          </a:p>
          <a:p>
            <a:pPr algn="ctr"/>
            <a:r>
              <a:rPr lang="en-US" altLang="ko-KR" dirty="0"/>
              <a:t>http://me2.do/xpxUwrcP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827155" y="5525807"/>
            <a:ext cx="2876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해양 구조 </a:t>
            </a:r>
            <a:r>
              <a:rPr lang="ko-KR" altLang="en-US" dirty="0" err="1" smtClean="0"/>
              <a:t>드론</a:t>
            </a:r>
            <a:endParaRPr lang="en-US" altLang="ko-KR" dirty="0" smtClean="0"/>
          </a:p>
          <a:p>
            <a:pPr algn="ctr"/>
            <a:r>
              <a:rPr lang="en-US" altLang="ko-KR" dirty="0"/>
              <a:t>http://me2.do/FNvMz7KQ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16" y="2050035"/>
            <a:ext cx="4860000" cy="324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8" y="2050035"/>
            <a:ext cx="4860000" cy="3240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TextBox 9"/>
          <p:cNvSpPr txBox="1"/>
          <p:nvPr/>
        </p:nvSpPr>
        <p:spPr>
          <a:xfrm>
            <a:off x="4288301" y="583157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연구중인 </a:t>
            </a:r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798032" y="1241499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4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28" y="2496511"/>
            <a:ext cx="2438400" cy="2438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80" y="2827250"/>
            <a:ext cx="2302570" cy="23025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4665" y="599574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단점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798032" y="1241499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0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28" y="2652152"/>
            <a:ext cx="2438400" cy="2438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464" y="2652152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44664" y="61994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한계점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1496" y="1315067"/>
            <a:ext cx="318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항공법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798032" y="1241499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40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464" y="2695044"/>
            <a:ext cx="2438400" cy="2438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76" y="2695044"/>
            <a:ext cx="2438400" cy="2438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464" y="2695044"/>
            <a:ext cx="2438400" cy="2438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76" y="2695044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44664" y="602487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역기능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798032" y="1241499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3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13" y="1971290"/>
            <a:ext cx="1934344" cy="19343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23" y="4204843"/>
            <a:ext cx="1426151" cy="14261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27" y="4204843"/>
            <a:ext cx="1394277" cy="13942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25" y="2686586"/>
            <a:ext cx="2438400" cy="2438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20" y="2686434"/>
            <a:ext cx="2438400" cy="2438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42" y="2686434"/>
            <a:ext cx="2438400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44665" y="60592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끝으로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798032" y="1241499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329603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5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647" y="2290934"/>
            <a:ext cx="3307432" cy="33074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44665" y="60592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끝으로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798032" y="1241499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10133" y="4859702"/>
            <a:ext cx="26452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네이버캐스트</a:t>
            </a:r>
            <a:endParaRPr lang="en-US" altLang="ko-KR" dirty="0" smtClean="0"/>
          </a:p>
          <a:p>
            <a:r>
              <a:rPr lang="en-US" altLang="ko-KR" dirty="0"/>
              <a:t>http://</a:t>
            </a:r>
            <a:r>
              <a:rPr lang="en-US" altLang="ko-KR" dirty="0" smtClean="0"/>
              <a:t>me2.do/GtmTql4j</a:t>
            </a:r>
          </a:p>
          <a:p>
            <a:endParaRPr lang="en-US" altLang="ko-KR" dirty="0"/>
          </a:p>
          <a:p>
            <a:r>
              <a:rPr lang="ko-KR" altLang="en-US" dirty="0" err="1" smtClean="0"/>
              <a:t>픽토그램</a:t>
            </a:r>
            <a:endParaRPr lang="en-US" altLang="ko-KR" dirty="0" smtClean="0"/>
          </a:p>
          <a:p>
            <a:r>
              <a:rPr lang="en-US" altLang="ko-KR" dirty="0" smtClean="0"/>
              <a:t>http://flaticon.com</a:t>
            </a:r>
          </a:p>
        </p:txBody>
      </p:sp>
    </p:spTree>
    <p:extLst>
      <p:ext uri="{BB962C8B-B14F-4D97-AF65-F5344CB8AC3E}">
        <p14:creationId xmlns:p14="http://schemas.microsoft.com/office/powerpoint/2010/main" val="36376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2223000"/>
            <a:ext cx="12192000" cy="288387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2223000"/>
            <a:ext cx="12192000" cy="2883877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19747" y="4154633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정의 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32043" y="4161336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역사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8447" y="4175364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장점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113" y="4175364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활용방안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99954" y="4177497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한계점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88301" y="53586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741667" y="1204478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19" y="2932705"/>
            <a:ext cx="1115758" cy="111575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29" y="2756537"/>
            <a:ext cx="1398096" cy="139809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99" y="2840412"/>
            <a:ext cx="1300343" cy="130034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731" y="2721925"/>
            <a:ext cx="1372300" cy="13723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28" y="2774933"/>
            <a:ext cx="1319292" cy="13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288301" y="58481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정의 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5131" y="1290023"/>
            <a:ext cx="318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드론이란</a:t>
            </a:r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707801" y="1226200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275196" y="6449621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http://me2.do/GVCe4zTU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16" y="1810571"/>
            <a:ext cx="6629164" cy="44194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7321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9701" y="553959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전기 에너지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796920" y="55395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화석연료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70" y="2087195"/>
            <a:ext cx="4883096" cy="3240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직사각형 3"/>
          <p:cNvSpPr/>
          <p:nvPr/>
        </p:nvSpPr>
        <p:spPr>
          <a:xfrm>
            <a:off x="9089950" y="6023588"/>
            <a:ext cx="2811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http://me2.do/GUKY8gsC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089950" y="6409366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http://me2.do/5ilBJW9J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59" y="2095659"/>
            <a:ext cx="4620867" cy="325692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6" name="TextBox 15"/>
          <p:cNvSpPr txBox="1"/>
          <p:nvPr/>
        </p:nvSpPr>
        <p:spPr>
          <a:xfrm>
            <a:off x="4288301" y="58481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정의 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707801" y="1226200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88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310084" y="635320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http://me2.do/F9IGgkGB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14" y="1734562"/>
            <a:ext cx="2768437" cy="437984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8" name="곱셈 기호 7"/>
          <p:cNvSpPr/>
          <p:nvPr/>
        </p:nvSpPr>
        <p:spPr>
          <a:xfrm>
            <a:off x="4598966" y="1671613"/>
            <a:ext cx="2994065" cy="45057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88301" y="58481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정의 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707801" y="1226200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13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276217" y="6353202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http://me2.do/FgekAB54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3" y="2088875"/>
            <a:ext cx="4566388" cy="314573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2088875"/>
            <a:ext cx="5579660" cy="31457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TextBox 7"/>
          <p:cNvSpPr txBox="1"/>
          <p:nvPr/>
        </p:nvSpPr>
        <p:spPr>
          <a:xfrm>
            <a:off x="4288301" y="58481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정의 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707801" y="1226200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2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089951" y="6488668"/>
            <a:ext cx="2871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http://me2.do/GQoHalQA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56" y="1608666"/>
            <a:ext cx="5893953" cy="442046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TextBox 8"/>
          <p:cNvSpPr txBox="1"/>
          <p:nvPr/>
        </p:nvSpPr>
        <p:spPr>
          <a:xfrm>
            <a:off x="4288301" y="58481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정의 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07801" y="1226200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9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293151" y="6336268"/>
            <a:ext cx="2696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http://me2.do/5jqge1Ra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33" y="1860458"/>
            <a:ext cx="5715000" cy="3810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TextBox 7"/>
          <p:cNvSpPr txBox="1"/>
          <p:nvPr/>
        </p:nvSpPr>
        <p:spPr>
          <a:xfrm>
            <a:off x="4288301" y="58481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역사 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707801" y="1226200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51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360725" y="3896920"/>
            <a:ext cx="0" cy="53378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4454457" y="3859173"/>
            <a:ext cx="1065" cy="58374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0668000" y="3856384"/>
            <a:ext cx="0" cy="57432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482790"/>
            <a:ext cx="12192000" cy="2375210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5" name="TextBox 64"/>
          <p:cNvSpPr txBox="1"/>
          <p:nvPr/>
        </p:nvSpPr>
        <p:spPr>
          <a:xfrm>
            <a:off x="1001934" y="4663172"/>
            <a:ext cx="717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1917’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37279" y="4649613"/>
            <a:ext cx="75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1918’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53756" y="4649613"/>
            <a:ext cx="798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1930’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267208" y="4663172"/>
            <a:ext cx="885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2015’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1505" y="5316452"/>
            <a:ext cx="2278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ea typeface="나눔바른고딕" panose="020B0603020101020101" pitchFamily="50" charset="-127"/>
              </a:rPr>
              <a:t>스페리</a:t>
            </a:r>
            <a:r>
              <a:rPr lang="ko-KR" altLang="en-US" sz="2000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ea typeface="나눔바른고딕" panose="020B0603020101020101" pitchFamily="50" charset="-127"/>
              </a:rPr>
              <a:t>애어리올</a:t>
            </a:r>
            <a:r>
              <a:rPr lang="ko-KR" altLang="en-US" sz="2000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 </a:t>
            </a:r>
            <a:endParaRPr lang="en-US" altLang="ko-KR" sz="2000" dirty="0" smtClean="0">
              <a:solidFill>
                <a:schemeClr val="bg1"/>
              </a:solidFill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ea typeface="나눔바른고딕" panose="020B0603020101020101" pitchFamily="50" charset="-127"/>
              </a:rPr>
              <a:t>토페도</a:t>
            </a:r>
            <a:endParaRPr lang="ko-KR" altLang="en-US" sz="2000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2" y="1607796"/>
            <a:ext cx="2653852" cy="208950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05" y="1607796"/>
            <a:ext cx="2806532" cy="210395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직사각형 4"/>
          <p:cNvSpPr/>
          <p:nvPr/>
        </p:nvSpPr>
        <p:spPr>
          <a:xfrm>
            <a:off x="9361728" y="6418918"/>
            <a:ext cx="2696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http://me2.do/5jqge1Ra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1586919"/>
            <a:ext cx="2775184" cy="2103956"/>
          </a:xfrm>
          <a:prstGeom prst="rect">
            <a:avLst/>
          </a:prstGeom>
          <a:effectLst>
            <a:softEdge rad="127000"/>
          </a:effectLst>
        </p:spPr>
      </p:pic>
      <p:cxnSp>
        <p:nvCxnSpPr>
          <p:cNvPr id="44" name="직선 연결선 43"/>
          <p:cNvCxnSpPr/>
          <p:nvPr/>
        </p:nvCxnSpPr>
        <p:spPr>
          <a:xfrm>
            <a:off x="7452780" y="3856385"/>
            <a:ext cx="0" cy="57432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643" y="1584261"/>
            <a:ext cx="2928657" cy="210395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6" name="TextBox 45"/>
          <p:cNvSpPr txBox="1"/>
          <p:nvPr/>
        </p:nvSpPr>
        <p:spPr>
          <a:xfrm>
            <a:off x="3452478" y="5470340"/>
            <a:ext cx="2011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ea typeface="나눔바른고딕" panose="020B0603020101020101" pitchFamily="50" charset="-127"/>
              </a:rPr>
              <a:t>캐더링</a:t>
            </a:r>
            <a:r>
              <a:rPr lang="ko-KR" altLang="en-US" sz="2000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 버그</a:t>
            </a:r>
            <a:endParaRPr lang="ko-KR" altLang="en-US" sz="2000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16465" y="5316452"/>
            <a:ext cx="2011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DH-82 </a:t>
            </a: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QUEEN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 </a:t>
            </a:r>
            <a:r>
              <a:rPr lang="en-US" altLang="ko-KR" sz="1100" dirty="0"/>
              <a:t> </a:t>
            </a:r>
            <a:endParaRPr lang="en-US" altLang="ko-KR" sz="1100" dirty="0">
              <a:effectLst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588244" y="5470340"/>
            <a:ext cx="2011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MQ-9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리퍼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8301" y="58481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드론의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역사 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707801" y="1226200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8" grpId="0"/>
      <p:bldP spid="69" grpId="0"/>
      <p:bldP spid="74" grpId="0"/>
      <p:bldP spid="46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1006</Words>
  <Application>Microsoft Office PowerPoint</Application>
  <PresentationFormat>와이드스크린</PresentationFormat>
  <Paragraphs>159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나눔바른고딕</vt:lpstr>
      <vt:lpstr>맑은 고딕</vt:lpstr>
      <vt:lpstr>나눔고딕 ExtraBold</vt:lpstr>
      <vt:lpstr>나눔바른고딕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유석환</cp:lastModifiedBy>
  <cp:revision>108</cp:revision>
  <dcterms:created xsi:type="dcterms:W3CDTF">2014-12-18T04:01:36Z</dcterms:created>
  <dcterms:modified xsi:type="dcterms:W3CDTF">2015-12-10T07:33:36Z</dcterms:modified>
</cp:coreProperties>
</file>